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6"/>
  </p:notesMasterIdLst>
  <p:handoutMasterIdLst>
    <p:handoutMasterId r:id="rId37"/>
  </p:handoutMasterIdLst>
  <p:sldIdLst>
    <p:sldId id="389" r:id="rId2"/>
    <p:sldId id="478" r:id="rId3"/>
    <p:sldId id="398" r:id="rId4"/>
    <p:sldId id="536" r:id="rId5"/>
    <p:sldId id="632" r:id="rId6"/>
    <p:sldId id="758" r:id="rId7"/>
    <p:sldId id="602" r:id="rId8"/>
    <p:sldId id="736" r:id="rId9"/>
    <p:sldId id="738" r:id="rId10"/>
    <p:sldId id="739" r:id="rId11"/>
    <p:sldId id="740" r:id="rId12"/>
    <p:sldId id="759" r:id="rId13"/>
    <p:sldId id="760" r:id="rId14"/>
    <p:sldId id="741" r:id="rId15"/>
    <p:sldId id="742" r:id="rId16"/>
    <p:sldId id="761" r:id="rId17"/>
    <p:sldId id="762" r:id="rId18"/>
    <p:sldId id="763" r:id="rId19"/>
    <p:sldId id="746" r:id="rId20"/>
    <p:sldId id="764" r:id="rId21"/>
    <p:sldId id="752" r:id="rId22"/>
    <p:sldId id="633" r:id="rId23"/>
    <p:sldId id="765" r:id="rId24"/>
    <p:sldId id="750" r:id="rId25"/>
    <p:sldId id="753" r:id="rId26"/>
    <p:sldId id="766" r:id="rId27"/>
    <p:sldId id="767" r:id="rId28"/>
    <p:sldId id="768" r:id="rId29"/>
    <p:sldId id="769" r:id="rId30"/>
    <p:sldId id="770" r:id="rId31"/>
    <p:sldId id="771" r:id="rId32"/>
    <p:sldId id="772" r:id="rId33"/>
    <p:sldId id="773" r:id="rId34"/>
    <p:sldId id="394" r:id="rId35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BCE4E6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356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4-1-1(&#47588;&#52636;%20&#54788;&#54889;%20&#51088;&#47308;%20&#44396;&#52629;&#54616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4-1-3(&#54588;&#48279;%20&#53580;&#51060;&#48660;&#47196;%20&#50836;&#50557;%20&#48372;&#44256;&#49436;%20&#51089;&#49457;&#54616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214~237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511710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36119" y="6173128"/>
            <a:ext cx="644439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smtClean="0">
                <a:effectLst/>
                <a:latin typeface="+mn-ea"/>
                <a:ea typeface="+mn-ea"/>
              </a:rPr>
              <a:t>03.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테이블로 요약 보고서 작성하기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4131" y="4506035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영업 및 매출 관리 자료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50" smtClean="0">
                <a:effectLst/>
                <a:latin typeface="+mn-ea"/>
                <a:ea typeface="+mn-ea"/>
              </a:rPr>
              <a:t>함수와 차트로 매출 분석하기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60529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D4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셀의 목록 단추를 누르고 ‘일반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3231199"/>
            <a:ext cx="6300000" cy="348626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D9]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선택한 후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함수 라이브러리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수학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삼각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SUMIFS]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함수 선택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함수 인수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대화 상자에서 다음과 같이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804104" y="31055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32" y="3090914"/>
            <a:ext cx="360000" cy="42711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04" y="4177289"/>
            <a:ext cx="3600000" cy="247858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412" y="4177289"/>
            <a:ext cx="3600000" cy="24785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2561930"/>
            <a:ext cx="8100000" cy="2160000"/>
          </a:xfrm>
          <a:prstGeom prst="roundRect">
            <a:avLst>
              <a:gd name="adj" fmla="val 5494"/>
            </a:avLst>
          </a:prstGeom>
          <a:solidFill>
            <a:srgbClr val="BCE4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=SUMIFS(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금액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제품분류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,$D$4,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사업부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,$C9,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,D$8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제품분류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사업부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매출 월 등 세 가지 조건에 맞는 금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액을 ‘매출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(202012~202111)’ </a:t>
            </a:r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시트에서 찾아 합계를 구</a:t>
            </a:r>
            <a:r>
              <a:rPr lang="ko-KR" altLang="en-US" sz="2800" spc="-13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한다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233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2561930"/>
            <a:ext cx="8100000" cy="3780000"/>
          </a:xfrm>
          <a:prstGeom prst="roundRect">
            <a:avLst>
              <a:gd name="adj" fmla="val 3377"/>
            </a:avLst>
          </a:prstGeom>
          <a:solidFill>
            <a:srgbClr val="BCE4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rIns="72000" rtlCol="0" anchor="t"/>
          <a:lstStyle/>
          <a:p>
            <a:pPr>
              <a:lnSpc>
                <a:spcPts val="3800"/>
              </a:lnSpc>
              <a:spcBef>
                <a:spcPts val="0"/>
              </a:spcBef>
            </a:pP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endParaRPr lang="en-US" altLang="ko-KR" sz="2800" spc="-13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791560" y="2718064"/>
            <a:ext cx="7740000" cy="3420000"/>
          </a:xfrm>
          <a:prstGeom prst="roundRect">
            <a:avLst>
              <a:gd name="adj" fmla="val 361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Sum_range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금액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Criteria_range1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제품분류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Criteria1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$</a:t>
            </a: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D$4</a:t>
            </a: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Criteria_range2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사업부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Criteria2</a:t>
            </a:r>
            <a:r>
              <a:rPr lang="en-US" altLang="ko-KR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$C9(</a:t>
            </a:r>
            <a:r>
              <a:rPr lang="ko-KR" altLang="en-US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 복사를 위해 열이 고정된 혼합 참조로 지정</a:t>
            </a: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Criteria_range3</a:t>
            </a:r>
            <a:r>
              <a:rPr lang="en-US" altLang="ko-KR" sz="26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endParaRPr lang="en-US" altLang="ko-KR" sz="2600" spc="-10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3600"/>
              </a:lnSpc>
              <a:spcBef>
                <a:spcPts val="0"/>
              </a:spcBef>
            </a:pP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Criteria3</a:t>
            </a:r>
            <a:r>
              <a:rPr lang="en-US" altLang="ko-KR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D$8(</a:t>
            </a:r>
            <a:r>
              <a:rPr lang="ko-KR" altLang="en-US" sz="2400" spc="-2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 복사를 위해 행이 고정된 혼합 참조로 </a:t>
            </a:r>
            <a:r>
              <a:rPr lang="ko-KR" altLang="en-US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지정</a:t>
            </a:r>
            <a:r>
              <a:rPr lang="en-US" altLang="ko-KR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400" spc="-2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400" spc="-2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31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D9]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셀의 채우기 핸들을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[O9]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셀까지 드래그한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후 다시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[O14]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셀까지 드래그하여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수식 복사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채우기 옵션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서식 없이 채우기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7910144" y="308724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152" y="3672456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139" y="4149080"/>
            <a:ext cx="6840000" cy="228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개월 동안의 평균 매출을 표시할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[P9]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=AVERAGE(M9:O9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)”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입력    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[P9]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셀의 채우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기 핸들을 더블 클릭하여 수식을 복사한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채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우기 옵션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서식 없이 채우기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5436096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400" y="4185656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5436096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400" y="4185656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04" y="2708920"/>
            <a:ext cx="7920000" cy="3392901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7637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D16]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=D14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”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입력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 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D16]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셀의 채우기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핸들을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[P16]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셀까지 드래그하여 복사한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채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우기 옵션</a:t>
            </a: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서식 없이 채우기</a:t>
            </a: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4941184" y="260948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968" y="3689632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81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22" y="2564904"/>
            <a:ext cx="7920000" cy="39065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95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D17]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“‘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--”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입력한 후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[E17]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=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E16/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D16-1”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입력     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E17]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셀의 채우기 핸들을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[P17]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셀까지 드래그하여 복사한 후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채우기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b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서식 없이 채우기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3032400" y="31135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4184512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매출 현황 자료 구축하기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함수와 차트로 매출 분석하기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2800" b="1" spc="-220" smtClean="0">
                <a:effectLst/>
                <a:latin typeface="+mn-ea"/>
              </a:rPr>
              <a:t>피벗 테이블로 요약 보고서 작성하기</a:t>
            </a:r>
            <a:endParaRPr lang="ko-KR" altLang="en-US" sz="2800" b="1" spc="-220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2557355"/>
            <a:ext cx="7920000" cy="39065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66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사업부별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분류별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매출 보고서가 작성되면 월별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매출의 추이를 알아볼 수 있는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차트 작성    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분류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 대한 값이 변경될 때마다 자동으로 요약된 보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고서의 값과 차트가 연동되므로 하나의 보고서로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다양한 요약 결과를 볼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092912" y="232148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55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요약된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매출 보고서를 차트로 작성하기 위해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[C8:O14]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범위 지정    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꺾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은선형 또는 영역형 차트 삽입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누르고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꺾은선형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 )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줄무늬가 있는 오른쪽 화살표 14"/>
          <p:cNvSpPr/>
          <p:nvPr/>
        </p:nvSpPr>
        <p:spPr>
          <a:xfrm>
            <a:off x="4032000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472" y="3698744"/>
            <a:ext cx="360000" cy="25411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856" y="4128316"/>
            <a:ext cx="396000" cy="396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561931"/>
            <a:ext cx="6120000" cy="407796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3969041" y="3140968"/>
            <a:ext cx="360040" cy="36004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50000"/>
              </a:spcBef>
              <a:spcAft>
                <a:spcPct val="0"/>
              </a:spcAft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36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2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삽입되면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[B18]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셀로 이동시키고 오른쪽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모서리의 크기 조절 핸들을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[P30]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셀까지 드래그하여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크기 조절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16" y="4048295"/>
            <a:ext cx="5940000" cy="274679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602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선택된 상태에서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를 누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른 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차트 제목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항목의 체크 표시를 해제하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의   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왼쪽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438" y="4074593"/>
            <a:ext cx="5580000" cy="267983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6" y="2636912"/>
            <a:ext cx="360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856" y="3645064"/>
            <a:ext cx="180000" cy="300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5526392" y="4905736"/>
            <a:ext cx="504000" cy="144016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6344824" y="5642945"/>
            <a:ext cx="468000" cy="144016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범례를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선택한 후 ‘세로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축’에 맞게 크기 조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절 핸들을 드래그하여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크기 조절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952" y="3545584"/>
            <a:ext cx="6840000" cy="321124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45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를 누른 후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눈금선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을 누르고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기본 부 가로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항목 체크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784" y="2585120"/>
            <a:ext cx="360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592" y="2675120"/>
            <a:ext cx="180000" cy="300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000" y="3658178"/>
            <a:ext cx="6120000" cy="293917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6912312" y="5220056"/>
            <a:ext cx="648000" cy="144016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남부사업부’ 계열을 마우스 오른쪽 버튼으로 클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릭한 후 바로 가기 메뉴에서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데이터 계열 서식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681300"/>
            <a:ext cx="6480000" cy="288840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3897672" y="5600996"/>
            <a:ext cx="1224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71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데이터 계열 서식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채우기 및 선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대시 종류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에서 ‘둥근 점선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352" y="3626736"/>
            <a:ext cx="6120000" cy="301504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390" y="3177179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7398600" y="5319204"/>
            <a:ext cx="720000" cy="144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여러 가지 매출 데이터를 이용하여 영업사원별 데이터를 새롭게 작성할 수 있다</a:t>
            </a:r>
            <a:r>
              <a:rPr lang="en-US" altLang="ko-KR" sz="3400" b="1" spc="-3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3400" b="1" spc="-34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분류별 매출 보고서를 함수로 계산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하고 차트로 표현할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80" smtClean="0">
                <a:effectLst/>
                <a:latin typeface="맑은 고딕" pitchFamily="50" charset="-127"/>
                <a:ea typeface="맑은 고딕" pitchFamily="50" charset="-127"/>
              </a:rPr>
              <a:t>피벗 테이블 보고서로 다양한 방법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의 요약 보고서를 작성할 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북부사업부’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서부사업부’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서울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사업부’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사업부’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계열도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같은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서식 적용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00" y="3702085"/>
            <a:ext cx="6660000" cy="281929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22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9.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영동사업부’ 데이터 계열을 마우스 오른쪽 버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튼으로 클릭한 후 바로 가기 메뉴에서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계열 서식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4124112"/>
            <a:ext cx="5760000" cy="267854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3519312" y="6048720"/>
            <a:ext cx="1224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12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10.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데이터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계열 서식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효과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선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택    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네온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미리 설정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녹색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5pt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네온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강조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색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6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1692000" y="308755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999" y="2652398"/>
            <a:ext cx="288000" cy="29907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92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488" y="3622565"/>
            <a:ext cx="6120000" cy="305030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733405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차트로 사업부별 매출 표시하고 연동하기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573615"/>
            <a:ext cx="6120000" cy="311368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5860008" y="4285392"/>
            <a:ext cx="468000" cy="421464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43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데이터의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단순한 요약이 아니라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분석 기준에 따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라 여러 조건에 맞는 결과를 보고서에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담아야 함</a:t>
            </a:r>
            <a:endParaRPr kumimoji="0" lang="en-US" altLang="ko-KR" sz="3000" spc="-2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보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고서의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형태를 갖추려면 분석된 데이터와 더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불어 차트를 첨부하여 분석에 대한 이해와 신뢰를 높이는 것이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중요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110397" cy="553998"/>
            <a:chOff x="755388" y="1700808"/>
            <a:chExt cx="2110397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8582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매출 분석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40" y="1235912"/>
            <a:ext cx="7920000" cy="504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04" y="1461917"/>
            <a:ext cx="7920000" cy="383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매출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현황 데이터베이스에서 제품 분류와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사업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부별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월별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매출을 기록할 수 있는 보고서 양식을 작성하고 해당 위치에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요약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매출 보고서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파일을 불러온 후 ‘매출보고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서’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시트 선택     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D4]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셀을 선택한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데이터 도구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데이터 유효성 검사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](     )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 유효성 검사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3275856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560" y="3642705"/>
            <a:ext cx="432000" cy="38278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데이터 유효성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탭에서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한 대상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은 ‘목록’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원본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은 “일반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오피스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” 입력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함수와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차트로 매출 분석하기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사업부별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월별 매출 분석하기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000" y="3712156"/>
            <a:ext cx="3240000" cy="295720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13833</TotalTime>
  <Words>1189</Words>
  <Application>Microsoft Office PowerPoint</Application>
  <PresentationFormat>화면 슬라이드 쇼(4:3)</PresentationFormat>
  <Paragraphs>198</Paragraphs>
  <Slides>34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35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1182</cp:revision>
  <dcterms:created xsi:type="dcterms:W3CDTF">2010-03-30T01:48:18Z</dcterms:created>
  <dcterms:modified xsi:type="dcterms:W3CDTF">2022-03-07T06:38:26Z</dcterms:modified>
</cp:coreProperties>
</file>